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5"/>
  </p:notesMasterIdLst>
  <p:handoutMasterIdLst>
    <p:handoutMasterId r:id="rId16"/>
  </p:handoutMasterIdLst>
  <p:sldIdLst>
    <p:sldId id="256" r:id="rId5"/>
    <p:sldId id="261" r:id="rId6"/>
    <p:sldId id="259" r:id="rId7"/>
    <p:sldId id="262" r:id="rId8"/>
    <p:sldId id="263" r:id="rId9"/>
    <p:sldId id="265" r:id="rId10"/>
    <p:sldId id="264" r:id="rId11"/>
    <p:sldId id="266" r:id="rId12"/>
    <p:sldId id="267"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E63FB9-7C25-44B7-AFA1-6195B3DE857B}" v="13" dt="2020-08-15T14:09:32.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77869" autoAdjust="0"/>
  </p:normalViewPr>
  <p:slideViewPr>
    <p:cSldViewPr snapToGrid="0">
      <p:cViewPr varScale="1">
        <p:scale>
          <a:sx n="71" d="100"/>
          <a:sy n="71" d="100"/>
        </p:scale>
        <p:origin x="747" y="2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a:lstStyle/>
        <a:p>
          <a:r>
            <a:rPr lang="en-ZA" dirty="0"/>
            <a:t>P2P Network</a:t>
          </a:r>
          <a:endParaRPr lang="en-US" dirty="0"/>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r>
            <a:rPr lang="en-US" dirty="0"/>
            <a:t>Datacenters, Mobile Broadband, </a:t>
          </a:r>
          <a:r>
            <a:rPr lang="en-AU" noProof="0" dirty="0"/>
            <a:t>Fibre</a:t>
          </a:r>
          <a:r>
            <a:rPr lang="en-US" dirty="0"/>
            <a:t>	</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r>
            <a:rPr lang="en-US" dirty="0"/>
            <a:t>Caching and connecting sporadic data</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nk"/>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dirty="0"/>
            <a:t>Government Cloud	</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Local Data Cache</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Responder and Community reports</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523237" y="494935"/>
          <a:ext cx="2285995" cy="228599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818"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ZA" sz="2600" kern="1200" dirty="0"/>
            <a:t>P2P Network</a:t>
          </a:r>
          <a:endParaRPr lang="en-US" sz="2600" kern="1200" dirty="0"/>
        </a:p>
      </dsp:txBody>
      <dsp:txXfrm>
        <a:off x="54818" y="2746269"/>
        <a:ext cx="3222832" cy="720000"/>
      </dsp:txXfrm>
    </dsp:sp>
    <dsp:sp modelId="{CE9DF0E8-B0DE-4E1E-9FF4-6006AD8428DB}">
      <dsp:nvSpPr>
        <dsp:cNvPr id="0" name=""/>
        <dsp:cNvSpPr/>
      </dsp:nvSpPr>
      <dsp:spPr>
        <a:xfrm>
          <a:off x="4310064" y="494935"/>
          <a:ext cx="2285995" cy="2285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1646"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dirty="0"/>
            <a:t>Datacenters, Mobile Broadband, </a:t>
          </a:r>
          <a:r>
            <a:rPr lang="en-AU" sz="2600" kern="1200" noProof="0" dirty="0"/>
            <a:t>Fibre</a:t>
          </a:r>
          <a:r>
            <a:rPr lang="en-US" sz="2600" kern="1200" dirty="0"/>
            <a:t>	</a:t>
          </a:r>
        </a:p>
      </dsp:txBody>
      <dsp:txXfrm>
        <a:off x="3841646" y="2746269"/>
        <a:ext cx="3222832" cy="720000"/>
      </dsp:txXfrm>
    </dsp:sp>
    <dsp:sp modelId="{6DB1FE51-13D0-4A38-AD6E-48D4371A1AF3}">
      <dsp:nvSpPr>
        <dsp:cNvPr id="0" name=""/>
        <dsp:cNvSpPr/>
      </dsp:nvSpPr>
      <dsp:spPr>
        <a:xfrm>
          <a:off x="8096892" y="494935"/>
          <a:ext cx="2285995" cy="2285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8474"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dirty="0"/>
            <a:t>Caching and connecting sporadic data</a:t>
          </a:r>
        </a:p>
      </dsp:txBody>
      <dsp:txXfrm>
        <a:off x="7628474" y="2746269"/>
        <a:ext cx="32228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6568" y="356393"/>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76200" rIns="76200" bIns="76200" numCol="1" spcCol="1270" anchor="ctr" anchorCtr="0">
          <a:noAutofit/>
        </a:bodyPr>
        <a:lstStyle/>
        <a:p>
          <a:pPr marL="0" lvl="0" indent="0" algn="l" defTabSz="1333500">
            <a:lnSpc>
              <a:spcPct val="100000"/>
            </a:lnSpc>
            <a:spcBef>
              <a:spcPct val="0"/>
            </a:spcBef>
            <a:spcAft>
              <a:spcPct val="35000"/>
            </a:spcAft>
            <a:buNone/>
          </a:pPr>
          <a:r>
            <a:rPr lang="en-US" sz="3000" kern="1200" dirty="0"/>
            <a:t>Government Cloud	</a:t>
          </a:r>
        </a:p>
      </dsp:txBody>
      <dsp:txXfrm>
        <a:off x="496568" y="356393"/>
        <a:ext cx="6310391" cy="712787"/>
      </dsp:txXfrm>
    </dsp:sp>
    <dsp:sp modelId="{07CB3071-D555-47DA-A36A-69EB91531FD8}">
      <dsp:nvSpPr>
        <dsp:cNvPr id="0" name=""/>
        <dsp:cNvSpPr/>
      </dsp:nvSpPr>
      <dsp:spPr>
        <a:xfrm>
          <a:off x="51076" y="267295"/>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55666" y="1425575"/>
          <a:ext cx="6051292"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76200" rIns="76200" bIns="76200" numCol="1" spcCol="1270" anchor="ctr" anchorCtr="0">
          <a:noAutofit/>
        </a:bodyPr>
        <a:lstStyle/>
        <a:p>
          <a:pPr marL="0" lvl="0" indent="0" algn="l" defTabSz="1333500">
            <a:lnSpc>
              <a:spcPct val="100000"/>
            </a:lnSpc>
            <a:spcBef>
              <a:spcPct val="0"/>
            </a:spcBef>
            <a:spcAft>
              <a:spcPct val="35000"/>
            </a:spcAft>
            <a:buNone/>
          </a:pPr>
          <a:r>
            <a:rPr lang="en-US" sz="3000" kern="1200" dirty="0"/>
            <a:t>Local Data Cache</a:t>
          </a:r>
        </a:p>
      </dsp:txBody>
      <dsp:txXfrm>
        <a:off x="755666" y="1425575"/>
        <a:ext cx="6051292" cy="712787"/>
      </dsp:txXfrm>
    </dsp:sp>
    <dsp:sp modelId="{3F8116AC-FAC3-4E95-9865-93CCFEB191B9}">
      <dsp:nvSpPr>
        <dsp:cNvPr id="0" name=""/>
        <dsp:cNvSpPr/>
      </dsp:nvSpPr>
      <dsp:spPr>
        <a:xfrm>
          <a:off x="310174" y="1336476"/>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96568" y="2494756"/>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76200" rIns="76200" bIns="76200" numCol="1" spcCol="1270" anchor="ctr" anchorCtr="0">
          <a:noAutofit/>
        </a:bodyPr>
        <a:lstStyle/>
        <a:p>
          <a:pPr marL="0" lvl="0" indent="0" algn="l" defTabSz="1333500">
            <a:lnSpc>
              <a:spcPct val="100000"/>
            </a:lnSpc>
            <a:spcBef>
              <a:spcPct val="0"/>
            </a:spcBef>
            <a:spcAft>
              <a:spcPct val="35000"/>
            </a:spcAft>
            <a:buNone/>
          </a:pPr>
          <a:r>
            <a:rPr lang="en-US" sz="3000" kern="1200" dirty="0"/>
            <a:t>Responder and Community reports</a:t>
          </a:r>
        </a:p>
      </dsp:txBody>
      <dsp:txXfrm>
        <a:off x="496568" y="2494756"/>
        <a:ext cx="6310391" cy="712787"/>
      </dsp:txXfrm>
    </dsp:sp>
    <dsp:sp modelId="{A965097E-32F1-4AB8-8C4E-2814A7596B2F}">
      <dsp:nvSpPr>
        <dsp:cNvPr id="0" name=""/>
        <dsp:cNvSpPr/>
      </dsp:nvSpPr>
      <dsp:spPr>
        <a:xfrm>
          <a:off x="51076" y="2405658"/>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8/16/2020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8/16/2020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Hypervoxel team have put together a suite of tools for data visualization and </a:t>
            </a:r>
            <a:r>
              <a:rPr lang="en-US" dirty="0" err="1"/>
              <a:t>realtime</a:t>
            </a:r>
            <a:r>
              <a:rPr lang="en-US" dirty="0"/>
              <a:t> communication for use during emergencies!  We found open source tools that work across platforms, without installing apps, and can survive network outages! Don’t drink the app-driven cool-aid, go offline, get it done in a web browser, everyone’s got one!</a:t>
            </a:r>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your data to move around all sorts of devices, not just locked up in big </a:t>
            </a:r>
            <a:r>
              <a:rPr lang="en-US" dirty="0" err="1"/>
              <a:t>datacentres</a:t>
            </a:r>
            <a:r>
              <a:rPr lang="en-US" dirty="0"/>
              <a:t> in the city, what if the line is down! It has happened! Get some cached and offline data into your tech stack, get hypervoxels.</a:t>
            </a:r>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the things we know now, not just 2020 hindsight, but new insights, new streams ,new reports, new observations, in </a:t>
            </a:r>
            <a:r>
              <a:rPr lang="en-US" dirty="0" err="1"/>
              <a:t>realtime</a:t>
            </a:r>
            <a:r>
              <a:rPr lang="en-US" dirty="0"/>
              <a:t>, from whoever you want, you </a:t>
            </a:r>
            <a:r>
              <a:rPr lang="en-US" dirty="0" err="1"/>
              <a:t>woulnd’t</a:t>
            </a:r>
            <a:r>
              <a:rPr lang="en-US" dirty="0"/>
              <a:t> believe </a:t>
            </a:r>
            <a:r>
              <a:rPr lang="en-US" dirty="0" err="1"/>
              <a:t>whats</a:t>
            </a:r>
            <a:r>
              <a:rPr lang="en-US" dirty="0"/>
              <a:t> possible with cost effective, open source tools – no corporate ownership – ever!</a:t>
            </a:r>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Right, so you </a:t>
            </a:r>
            <a:r>
              <a:rPr lang="en-AU" dirty="0" err="1"/>
              <a:t>wanna</a:t>
            </a:r>
            <a:r>
              <a:rPr lang="en-AU" dirty="0"/>
              <a:t> get the </a:t>
            </a:r>
            <a:r>
              <a:rPr lang="en-AU" dirty="0" err="1"/>
              <a:t>dat</a:t>
            </a:r>
            <a:r>
              <a:rPr lang="en-AU" dirty="0"/>
              <a:t> from where it is, it’s got the format specified, but it’s inconsistent, and weird and different between sources, and accessed differently, and different permissions for different groups and oh my god what a challenge, but at least try to wrangle it, the good data, the stuff we need, beforehand, make a tool that standardises, make the people with the data use the tool, practice using the tool, during exercises!</a:t>
            </a:r>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1989092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very large set of data can be a description of it myriad components, doesn’t have to be all in the same place, as long as it’s accessible through the same means, the ark is the descriptor for the entirety of the dataset, it describes where to find what, how to read the data, how to </a:t>
            </a:r>
            <a:r>
              <a:rPr lang="en-AU" dirty="0" err="1"/>
              <a:t>cahce</a:t>
            </a:r>
            <a:r>
              <a:rPr lang="en-AU" dirty="0"/>
              <a:t>, who has what bit cached, and gives every node a way to cache a new chunk</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2726972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ark is great, now make a mini arc, with just enough data for the area being services, just enough capacity for the environment that it will operate in, load it up before disaster with the static knowledge, the good </a:t>
            </a:r>
            <a:r>
              <a:rPr lang="en-AU" dirty="0" err="1"/>
              <a:t>stufgf</a:t>
            </a:r>
            <a:r>
              <a:rPr lang="en-AU" dirty="0"/>
              <a:t>, useful books, music, maps and historical data, contact details for the locals.  Now </a:t>
            </a:r>
            <a:r>
              <a:rPr lang="en-AU" dirty="0" err="1"/>
              <a:t>opo</a:t>
            </a:r>
            <a:r>
              <a:rPr lang="en-AU" dirty="0"/>
              <a:t> that in a little box with some amazing open source </a:t>
            </a:r>
            <a:r>
              <a:rPr lang="en-AU" dirty="0" err="1"/>
              <a:t>software,a</a:t>
            </a:r>
            <a:r>
              <a:rPr lang="en-AU" dirty="0"/>
              <a:t> </a:t>
            </a:r>
            <a:r>
              <a:rPr lang="en-AU" dirty="0" err="1"/>
              <a:t>nd</a:t>
            </a:r>
            <a:r>
              <a:rPr lang="en-AU" dirty="0"/>
              <a:t> use that as your local node, head office syncs with this one box, all the other devices sync to this one box, one upstream link to manage, the box can be anywhere, right in the middle of the disaster.  Just think what you could run with a tiny little web server in a box that you’ve shipped out to the event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1190362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Rightyo</a:t>
            </a:r>
            <a:r>
              <a:rPr lang="en-AU" dirty="0"/>
              <a:t>, we need to see our data now, we need it on a map, we need it to make sense, fill my screen with all the stuff.  Whatever device I’m using for situational awareness, management, decision-making, can have all of the data on it, I just need a screenful.  So as a commander, my device connects to the local Boon box, the stream engine picks up the data I’ve asked for and </a:t>
            </a:r>
            <a:r>
              <a:rPr lang="en-AU" dirty="0" err="1"/>
              <a:t>jdishes</a:t>
            </a:r>
            <a:r>
              <a:rPr lang="en-AU" dirty="0"/>
              <a:t> it up, just the bit I’ve asked for, not the whole dataset, not a copy, just a window, just a view.  </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1380957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the global hacker and </a:t>
            </a:r>
            <a:r>
              <a:rPr lang="en-AU" dirty="0" err="1"/>
              <a:t>datanerd</a:t>
            </a:r>
            <a:r>
              <a:rPr lang="en-AU" dirty="0"/>
              <a:t> and geo geek community have already built the tools for all of this, now ask yourself why you would want a new app for a disaster, one that needs access to a server far away or overseas always, one that requires a user to be registered with a private company – do you really want Apple or Google to be responsible for preventing a citizen from receiving life-saving information in a timely manner? NO CAPES! I mean NO APPS! Truth is, all of the things we want to do, all the things that need to be done for a system like this to work can be done in a web browser, and every device, my old phone, my new one, my laptop, dads old desktop, mums laptop, all of them have </a:t>
            </a:r>
            <a:r>
              <a:rPr lang="en-AU" dirty="0" err="1"/>
              <a:t>wifi</a:t>
            </a:r>
            <a:r>
              <a:rPr lang="en-AU" dirty="0"/>
              <a:t> and a web browser, if we build for that, then everyone is catered for, nobody is left out.  </a:t>
            </a:r>
            <a:r>
              <a:rPr lang="en-AU" dirty="0" err="1"/>
              <a:t>Wqeb</a:t>
            </a:r>
            <a:r>
              <a:rPr lang="en-AU" dirty="0"/>
              <a:t> servers are easy too, guess what the Boon box has in it, a web server, servers up the website, that the people need, with all the data on it, starting to get it?</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147367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 bunch of things that we’ve thrown together over a weekend that can solve the problems that we're all talking about, the hardware exists, the software exists, the data is there, when we put the crew together that is responsible for building this, when we fund them, we can have answers to those challenges.  Hypervoxel are proud to present US, the people, the geeks that care, the nerds that can, back this project, help us win, help us get funded for full time work, continuous improvement, exercise, a reserve data force, a real thing that can grow out of a hackathon and serve our community.  We need more than just another app, or just an idea, or just another opportunity for commercial success, we need proper backing.  Everyone participating in Govhack is our team, everyone participating believes they could make a positive difference if give the opportunity</a:t>
            </a: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91720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8/16/2020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8/16/2020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8/16/2020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8/16/2020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8/16/2020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8/16/2020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3000">
        <p:pull/>
      </p:transition>
    </mc:Choice>
    <mc:Fallback xmlns="">
      <p:transition spd="slow">
        <p:pull/>
      </p:transition>
    </mc:Fallback>
  </mc:AlternateConten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image" Target="../media/image9.jpeg"/><Relationship Id="rId10" Type="http://schemas.microsoft.com/office/2007/relationships/diagramDrawing" Target="../diagrams/drawing2.xml"/><Relationship Id="rId4" Type="http://schemas.openxmlformats.org/officeDocument/2006/relationships/notesSlide" Target="../notesSlides/notesSlide3.xml"/><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hypervoxel</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Get the data where it needs to be</a:t>
            </a:r>
          </a:p>
        </p:txBody>
      </p:sp>
      <p:pic>
        <p:nvPicPr>
          <p:cNvPr id="4" name="Audio 3">
            <a:hlinkClick r:id="" action="ppaction://media"/>
            <a:extLst>
              <a:ext uri="{FF2B5EF4-FFF2-40B4-BE49-F238E27FC236}">
                <a16:creationId xmlns:a16="http://schemas.microsoft.com/office/drawing/2014/main" id="{453A2E38-D0DC-4C1E-89AA-069506D315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8" y="6370638"/>
            <a:ext cx="271462" cy="271462"/>
          </a:xfrm>
          <a:prstGeom prst="rect">
            <a:avLst/>
          </a:prstGeom>
        </p:spPr>
      </p:pic>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slow" p14:dur="1600" advTm="39042">
        <p14:conveyor dir="l"/>
      </p:transition>
    </mc:Choice>
    <mc:Fallback xmlns="">
      <p:transition spd="slow" advTm="390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Hypervoxel team	</a:t>
            </a:r>
          </a:p>
          <a:p>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4" name="Audio 3">
            <a:hlinkClick r:id="" action="ppaction://media"/>
            <a:extLst>
              <a:ext uri="{FF2B5EF4-FFF2-40B4-BE49-F238E27FC236}">
                <a16:creationId xmlns:a16="http://schemas.microsoft.com/office/drawing/2014/main" id="{B7FB17D6-AFA2-4B75-B6B9-9C64B3F231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8" y="6370638"/>
            <a:ext cx="271462" cy="271462"/>
          </a:xfrm>
          <a:prstGeom prst="rect">
            <a:avLst/>
          </a:prstGeom>
        </p:spPr>
      </p:pic>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slow" p14:dur="1600" advTm="13330">
        <p14:conveyor dir="l"/>
      </p:transition>
    </mc:Choice>
    <mc:Fallback xmlns="">
      <p:transition spd="slow" advTm="133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2762147092"/>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F6BEF95F-A9E0-47D3-BF46-DCFF7474933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704638" y="6370638"/>
            <a:ext cx="271462" cy="271462"/>
          </a:xfrm>
          <a:prstGeom prst="rect">
            <a:avLst/>
          </a:prstGeom>
        </p:spPr>
      </p:pic>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4="http://schemas.microsoft.com/office/powerpoint/2010/main">
    <mc:Choice Requires="p14">
      <p:transition spd="slow" p14:dur="1600" advTm="9692">
        <p14:conveyor dir="l"/>
      </p:transition>
    </mc:Choice>
    <mc:Fallback xmlns="">
      <p:transition spd="slow" advTm="96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Data Plumbing	</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681638592"/>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Audio 2">
            <a:hlinkClick r:id="" action="ppaction://media"/>
            <a:extLst>
              <a:ext uri="{FF2B5EF4-FFF2-40B4-BE49-F238E27FC236}">
                <a16:creationId xmlns:a16="http://schemas.microsoft.com/office/drawing/2014/main" id="{2AB8A796-5A8D-416A-9753-E82A9A6FFC8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704638" y="6370638"/>
            <a:ext cx="271462" cy="271462"/>
          </a:xfrm>
          <a:prstGeom prst="rect">
            <a:avLst/>
          </a:prstGeom>
        </p:spPr>
      </p:pic>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slow" p14:dur="1600" advTm="13222">
        <p14:conveyor dir="l"/>
      </p:transition>
    </mc:Choice>
    <mc:Fallback xmlns="">
      <p:transition spd="slow" advTm="132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C9BF1E-2EF0-470D-9AFF-0616BF437380}"/>
              </a:ext>
            </a:extLst>
          </p:cNvPr>
          <p:cNvSpPr>
            <a:spLocks noGrp="1"/>
          </p:cNvSpPr>
          <p:nvPr>
            <p:ph type="ctrTitle"/>
          </p:nvPr>
        </p:nvSpPr>
        <p:spPr/>
        <p:txBody>
          <a:bodyPr/>
          <a:lstStyle/>
          <a:p>
            <a:r>
              <a:rPr lang="en-AU" dirty="0"/>
              <a:t>Ingestion Engine</a:t>
            </a:r>
          </a:p>
        </p:txBody>
      </p:sp>
      <p:sp>
        <p:nvSpPr>
          <p:cNvPr id="5" name="Subtitle 4">
            <a:extLst>
              <a:ext uri="{FF2B5EF4-FFF2-40B4-BE49-F238E27FC236}">
                <a16:creationId xmlns:a16="http://schemas.microsoft.com/office/drawing/2014/main" id="{2E6675E9-74CC-403D-B970-038A28ACE328}"/>
              </a:ext>
            </a:extLst>
          </p:cNvPr>
          <p:cNvSpPr>
            <a:spLocks noGrp="1"/>
          </p:cNvSpPr>
          <p:nvPr>
            <p:ph type="subTitle" idx="1"/>
          </p:nvPr>
        </p:nvSpPr>
        <p:spPr/>
        <p:txBody>
          <a:bodyPr/>
          <a:lstStyle/>
          <a:p>
            <a:r>
              <a:rPr lang="en-AU" dirty="0" err="1"/>
              <a:t>Babelfish</a:t>
            </a:r>
            <a:endParaRPr lang="en-AU" dirty="0"/>
          </a:p>
        </p:txBody>
      </p:sp>
      <p:sp>
        <p:nvSpPr>
          <p:cNvPr id="6" name="TextBox 5">
            <a:extLst>
              <a:ext uri="{FF2B5EF4-FFF2-40B4-BE49-F238E27FC236}">
                <a16:creationId xmlns:a16="http://schemas.microsoft.com/office/drawing/2014/main" id="{9698469F-631D-47B1-BC14-6A481C7E91E1}"/>
              </a:ext>
            </a:extLst>
          </p:cNvPr>
          <p:cNvSpPr txBox="1"/>
          <p:nvPr/>
        </p:nvSpPr>
        <p:spPr>
          <a:xfrm>
            <a:off x="763324" y="3315694"/>
            <a:ext cx="10757163" cy="1015663"/>
          </a:xfrm>
          <a:prstGeom prst="rect">
            <a:avLst/>
          </a:prstGeom>
          <a:noFill/>
        </p:spPr>
        <p:txBody>
          <a:bodyPr wrap="square" rtlCol="0">
            <a:spAutoFit/>
          </a:bodyPr>
          <a:lstStyle/>
          <a:p>
            <a:pPr marL="285750" indent="-285750">
              <a:buFont typeface="Arial" panose="020B0604020202020204" pitchFamily="34" charset="0"/>
              <a:buChar char="•"/>
            </a:pPr>
            <a:r>
              <a:rPr lang="en-AU" sz="2000" dirty="0">
                <a:solidFill>
                  <a:schemeClr val="bg1"/>
                </a:solidFill>
              </a:rPr>
              <a:t>Fetch and translate data on demand from various sources into a single universal format for distribution</a:t>
            </a:r>
          </a:p>
          <a:p>
            <a:pPr marL="285750" indent="-285750">
              <a:buFont typeface="Arial" panose="020B0604020202020204" pitchFamily="34" charset="0"/>
              <a:buChar char="•"/>
            </a:pPr>
            <a:r>
              <a:rPr lang="en-AU" sz="2000" dirty="0">
                <a:solidFill>
                  <a:schemeClr val="bg1"/>
                </a:solidFill>
              </a:rPr>
              <a:t>Create and manage an archive of region-relevant and universally relevant data for pre-caching</a:t>
            </a:r>
          </a:p>
        </p:txBody>
      </p:sp>
      <p:sp>
        <p:nvSpPr>
          <p:cNvPr id="7" name="Arrow: Right 6">
            <a:extLst>
              <a:ext uri="{FF2B5EF4-FFF2-40B4-BE49-F238E27FC236}">
                <a16:creationId xmlns:a16="http://schemas.microsoft.com/office/drawing/2014/main" id="{F98375DC-1674-4F77-9130-0E9CD232C8E8}"/>
              </a:ext>
            </a:extLst>
          </p:cNvPr>
          <p:cNvSpPr/>
          <p:nvPr/>
        </p:nvSpPr>
        <p:spPr>
          <a:xfrm>
            <a:off x="5200650" y="914400"/>
            <a:ext cx="6374090" cy="1475013"/>
          </a:xfrm>
          <a:prstGeom prst="rightArrow">
            <a:avLst>
              <a:gd name="adj1" fmla="val 41605"/>
              <a:gd name="adj2" fmla="val 88422"/>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8" name="Audio 7">
            <a:hlinkClick r:id="" action="ppaction://media"/>
            <a:extLst>
              <a:ext uri="{FF2B5EF4-FFF2-40B4-BE49-F238E27FC236}">
                <a16:creationId xmlns:a16="http://schemas.microsoft.com/office/drawing/2014/main" id="{1BA21E00-C35D-4EE7-A9FA-9A1D8177C6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8" y="6370638"/>
            <a:ext cx="271462" cy="271462"/>
          </a:xfrm>
          <a:prstGeom prst="rect">
            <a:avLst/>
          </a:prstGeom>
        </p:spPr>
      </p:pic>
    </p:spTree>
    <p:extLst>
      <p:ext uri="{BB962C8B-B14F-4D97-AF65-F5344CB8AC3E}">
        <p14:creationId xmlns:p14="http://schemas.microsoft.com/office/powerpoint/2010/main" val="861305753"/>
      </p:ext>
    </p:extLst>
  </p:cSld>
  <p:clrMapOvr>
    <a:masterClrMapping/>
  </p:clrMapOvr>
  <p:transition spd="slow" advTm="38508">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C9BF1E-2EF0-470D-9AFF-0616BF437380}"/>
              </a:ext>
            </a:extLst>
          </p:cNvPr>
          <p:cNvSpPr>
            <a:spLocks noGrp="1"/>
          </p:cNvSpPr>
          <p:nvPr>
            <p:ph type="ctrTitle"/>
          </p:nvPr>
        </p:nvSpPr>
        <p:spPr/>
        <p:txBody>
          <a:bodyPr/>
          <a:lstStyle/>
          <a:p>
            <a:r>
              <a:rPr lang="en-AU" dirty="0"/>
              <a:t>Data lake</a:t>
            </a:r>
          </a:p>
        </p:txBody>
      </p:sp>
      <p:sp>
        <p:nvSpPr>
          <p:cNvPr id="5" name="Subtitle 4">
            <a:extLst>
              <a:ext uri="{FF2B5EF4-FFF2-40B4-BE49-F238E27FC236}">
                <a16:creationId xmlns:a16="http://schemas.microsoft.com/office/drawing/2014/main" id="{2E6675E9-74CC-403D-B970-038A28ACE328}"/>
              </a:ext>
            </a:extLst>
          </p:cNvPr>
          <p:cNvSpPr>
            <a:spLocks noGrp="1"/>
          </p:cNvSpPr>
          <p:nvPr>
            <p:ph type="subTitle" idx="1"/>
          </p:nvPr>
        </p:nvSpPr>
        <p:spPr/>
        <p:txBody>
          <a:bodyPr/>
          <a:lstStyle/>
          <a:p>
            <a:r>
              <a:rPr lang="en-AU" dirty="0"/>
              <a:t>The ark</a:t>
            </a:r>
          </a:p>
        </p:txBody>
      </p:sp>
      <p:sp>
        <p:nvSpPr>
          <p:cNvPr id="2" name="TextBox 1">
            <a:extLst>
              <a:ext uri="{FF2B5EF4-FFF2-40B4-BE49-F238E27FC236}">
                <a16:creationId xmlns:a16="http://schemas.microsoft.com/office/drawing/2014/main" id="{4D480C02-CAB8-4FDB-9A5F-90D30D45FF04}"/>
              </a:ext>
            </a:extLst>
          </p:cNvPr>
          <p:cNvSpPr txBox="1"/>
          <p:nvPr/>
        </p:nvSpPr>
        <p:spPr>
          <a:xfrm>
            <a:off x="763324" y="3315694"/>
            <a:ext cx="10738113" cy="2246769"/>
          </a:xfrm>
          <a:prstGeom prst="rect">
            <a:avLst/>
          </a:prstGeom>
          <a:noFill/>
        </p:spPr>
        <p:txBody>
          <a:bodyPr wrap="square" rtlCol="0">
            <a:spAutoFit/>
          </a:bodyPr>
          <a:lstStyle/>
          <a:p>
            <a:pPr marL="285750" indent="-285750">
              <a:buFont typeface="Arial" panose="020B0604020202020204" pitchFamily="34" charset="0"/>
              <a:buChar char="•"/>
            </a:pPr>
            <a:r>
              <a:rPr lang="en-AU" sz="2000" dirty="0">
                <a:solidFill>
                  <a:schemeClr val="bg1"/>
                </a:solidFill>
              </a:rPr>
              <a:t>Store and serve the data translated via </a:t>
            </a:r>
            <a:r>
              <a:rPr lang="en-AU" sz="2000" dirty="0" err="1">
                <a:solidFill>
                  <a:schemeClr val="bg1"/>
                </a:solidFill>
              </a:rPr>
              <a:t>babelfish</a:t>
            </a:r>
            <a:r>
              <a:rPr lang="en-AU" sz="2000" dirty="0">
                <a:solidFill>
                  <a:schemeClr val="bg1"/>
                </a:solidFill>
              </a:rPr>
              <a:t> in a well-structured, distributed repository of ‘all the data’</a:t>
            </a:r>
          </a:p>
          <a:p>
            <a:pPr marL="285750" indent="-285750">
              <a:buFont typeface="Arial" panose="020B0604020202020204" pitchFamily="34" charset="0"/>
              <a:buChar char="•"/>
            </a:pPr>
            <a:r>
              <a:rPr lang="en-AU" sz="2000" dirty="0">
                <a:solidFill>
                  <a:schemeClr val="bg1"/>
                </a:solidFill>
              </a:rPr>
              <a:t>Peer-to-peer caching ensures that:</a:t>
            </a:r>
          </a:p>
          <a:p>
            <a:pPr marL="742950" lvl="1" indent="-285750">
              <a:buFont typeface="Arial" panose="020B0604020202020204" pitchFamily="34" charset="0"/>
              <a:buChar char="•"/>
            </a:pPr>
            <a:r>
              <a:rPr lang="en-AU" sz="2000" dirty="0">
                <a:solidFill>
                  <a:schemeClr val="bg1"/>
                </a:solidFill>
              </a:rPr>
              <a:t>Many locations can store and serve the data</a:t>
            </a:r>
          </a:p>
          <a:p>
            <a:pPr marL="742950" lvl="1" indent="-285750">
              <a:buFont typeface="Arial" panose="020B0604020202020204" pitchFamily="34" charset="0"/>
              <a:buChar char="•"/>
            </a:pPr>
            <a:r>
              <a:rPr lang="en-AU" sz="2000" dirty="0">
                <a:solidFill>
                  <a:schemeClr val="bg1"/>
                </a:solidFill>
              </a:rPr>
              <a:t>The data is owned by the public, by the community that it belongs to</a:t>
            </a:r>
          </a:p>
          <a:p>
            <a:pPr marL="742950" lvl="1" indent="-285750">
              <a:buFont typeface="Arial" panose="020B0604020202020204" pitchFamily="34" charset="0"/>
              <a:buChar char="•"/>
            </a:pPr>
            <a:r>
              <a:rPr lang="en-AU" sz="2000" dirty="0">
                <a:solidFill>
                  <a:schemeClr val="bg1"/>
                </a:solidFill>
              </a:rPr>
              <a:t>Connectivity between geographic regions can be intermittent</a:t>
            </a:r>
          </a:p>
          <a:p>
            <a:pPr marL="742950" lvl="1" indent="-285750">
              <a:buFont typeface="Arial" panose="020B0604020202020204" pitchFamily="34" charset="0"/>
              <a:buChar char="•"/>
            </a:pPr>
            <a:r>
              <a:rPr lang="en-AU" sz="2000" dirty="0">
                <a:solidFill>
                  <a:schemeClr val="bg1"/>
                </a:solidFill>
              </a:rPr>
              <a:t>Resources and costs can be shared </a:t>
            </a:r>
            <a:r>
              <a:rPr lang="en-AU" sz="2000" dirty="0" err="1">
                <a:solidFill>
                  <a:schemeClr val="bg1"/>
                </a:solidFill>
              </a:rPr>
              <a:t>netween</a:t>
            </a:r>
            <a:r>
              <a:rPr lang="en-AU" sz="2000" dirty="0">
                <a:solidFill>
                  <a:schemeClr val="bg1"/>
                </a:solidFill>
              </a:rPr>
              <a:t> several groups</a:t>
            </a:r>
          </a:p>
        </p:txBody>
      </p:sp>
      <p:sp>
        <p:nvSpPr>
          <p:cNvPr id="3" name="Arrow: Right 2">
            <a:extLst>
              <a:ext uri="{FF2B5EF4-FFF2-40B4-BE49-F238E27FC236}">
                <a16:creationId xmlns:a16="http://schemas.microsoft.com/office/drawing/2014/main" id="{DE966B20-76EA-45F7-8E16-6D77FF250DF6}"/>
              </a:ext>
            </a:extLst>
          </p:cNvPr>
          <p:cNvSpPr/>
          <p:nvPr/>
        </p:nvSpPr>
        <p:spPr>
          <a:xfrm>
            <a:off x="5200650" y="914400"/>
            <a:ext cx="6374090" cy="1475013"/>
          </a:xfrm>
          <a:prstGeom prst="rightArrow">
            <a:avLst>
              <a:gd name="adj1" fmla="val 41605"/>
              <a:gd name="adj2" fmla="val 88422"/>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8" name="Audio 7">
            <a:hlinkClick r:id="" action="ppaction://media"/>
            <a:extLst>
              <a:ext uri="{FF2B5EF4-FFF2-40B4-BE49-F238E27FC236}">
                <a16:creationId xmlns:a16="http://schemas.microsoft.com/office/drawing/2014/main" id="{7710F6A1-7996-4C36-8B27-438AD3ABEE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8" y="6370638"/>
            <a:ext cx="271462" cy="271462"/>
          </a:xfrm>
          <a:prstGeom prst="rect">
            <a:avLst/>
          </a:prstGeom>
        </p:spPr>
      </p:pic>
    </p:spTree>
    <p:extLst>
      <p:ext uri="{BB962C8B-B14F-4D97-AF65-F5344CB8AC3E}">
        <p14:creationId xmlns:p14="http://schemas.microsoft.com/office/powerpoint/2010/main" val="1888141760"/>
      </p:ext>
    </p:extLst>
  </p:cSld>
  <p:clrMapOvr>
    <a:masterClrMapping/>
  </p:clrMapOvr>
  <mc:AlternateContent xmlns:mc="http://schemas.openxmlformats.org/markup-compatibility/2006" xmlns:p14="http://schemas.microsoft.com/office/powerpoint/2010/main">
    <mc:Choice Requires="p14">
      <p:transition spd="slow" p14:dur="1600" advTm="27061">
        <p14:conveyor dir="l"/>
      </p:transition>
    </mc:Choice>
    <mc:Fallback xmlns="">
      <p:transition spd="slow" advTm="270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C9BF1E-2EF0-470D-9AFF-0616BF437380}"/>
              </a:ext>
            </a:extLst>
          </p:cNvPr>
          <p:cNvSpPr>
            <a:spLocks noGrp="1"/>
          </p:cNvSpPr>
          <p:nvPr>
            <p:ph type="ctrTitle"/>
          </p:nvPr>
        </p:nvSpPr>
        <p:spPr/>
        <p:txBody>
          <a:bodyPr/>
          <a:lstStyle/>
          <a:p>
            <a:r>
              <a:rPr lang="en-AU" dirty="0"/>
              <a:t>The CACHE</a:t>
            </a:r>
          </a:p>
        </p:txBody>
      </p:sp>
      <p:sp>
        <p:nvSpPr>
          <p:cNvPr id="5" name="Subtitle 4">
            <a:extLst>
              <a:ext uri="{FF2B5EF4-FFF2-40B4-BE49-F238E27FC236}">
                <a16:creationId xmlns:a16="http://schemas.microsoft.com/office/drawing/2014/main" id="{2E6675E9-74CC-403D-B970-038A28ACE328}"/>
              </a:ext>
            </a:extLst>
          </p:cNvPr>
          <p:cNvSpPr>
            <a:spLocks noGrp="1"/>
          </p:cNvSpPr>
          <p:nvPr>
            <p:ph type="subTitle" idx="1"/>
          </p:nvPr>
        </p:nvSpPr>
        <p:spPr/>
        <p:txBody>
          <a:bodyPr/>
          <a:lstStyle/>
          <a:p>
            <a:r>
              <a:rPr lang="en-AU" dirty="0" err="1"/>
              <a:t>BooN</a:t>
            </a:r>
            <a:r>
              <a:rPr lang="en-AU" dirty="0"/>
              <a:t> box</a:t>
            </a:r>
          </a:p>
        </p:txBody>
      </p:sp>
      <p:sp>
        <p:nvSpPr>
          <p:cNvPr id="2" name="TextBox 1">
            <a:extLst>
              <a:ext uri="{FF2B5EF4-FFF2-40B4-BE49-F238E27FC236}">
                <a16:creationId xmlns:a16="http://schemas.microsoft.com/office/drawing/2014/main" id="{4D480C02-CAB8-4FDB-9A5F-90D30D45FF04}"/>
              </a:ext>
            </a:extLst>
          </p:cNvPr>
          <p:cNvSpPr txBox="1"/>
          <p:nvPr/>
        </p:nvSpPr>
        <p:spPr>
          <a:xfrm>
            <a:off x="763324" y="3315694"/>
            <a:ext cx="10811415" cy="1938992"/>
          </a:xfrm>
          <a:prstGeom prst="rect">
            <a:avLst/>
          </a:prstGeom>
          <a:noFill/>
        </p:spPr>
        <p:txBody>
          <a:bodyPr wrap="square" rtlCol="0">
            <a:spAutoFit/>
          </a:bodyPr>
          <a:lstStyle/>
          <a:p>
            <a:pPr marL="285750" indent="-285750">
              <a:buFont typeface="Arial" panose="020B0604020202020204" pitchFamily="34" charset="0"/>
              <a:buChar char="•"/>
            </a:pPr>
            <a:r>
              <a:rPr lang="en-AU" sz="2000" dirty="0">
                <a:solidFill>
                  <a:schemeClr val="bg1"/>
                </a:solidFill>
              </a:rPr>
              <a:t>Regions experiencing data host their own hardware for locally cached data matching the format of upstream Ark</a:t>
            </a:r>
          </a:p>
          <a:p>
            <a:pPr marL="285750" indent="-285750">
              <a:buFont typeface="Arial" panose="020B0604020202020204" pitchFamily="34" charset="0"/>
              <a:buChar char="•"/>
            </a:pPr>
            <a:r>
              <a:rPr lang="en-AU" sz="2000" dirty="0">
                <a:solidFill>
                  <a:schemeClr val="bg1"/>
                </a:solidFill>
              </a:rPr>
              <a:t>Software defined local network allows caching of local data, synchronisation upon restoration of upstream network links</a:t>
            </a:r>
          </a:p>
          <a:p>
            <a:pPr marL="285750" indent="-285750">
              <a:buFont typeface="Arial" panose="020B0604020202020204" pitchFamily="34" charset="0"/>
              <a:buChar char="•"/>
            </a:pPr>
            <a:r>
              <a:rPr lang="en-AU" sz="2000" dirty="0">
                <a:solidFill>
                  <a:schemeClr val="bg1"/>
                </a:solidFill>
              </a:rPr>
              <a:t>The booty box can serve the data through a web app, local clients of any kind with </a:t>
            </a:r>
            <a:r>
              <a:rPr lang="en-AU" sz="2000" dirty="0" err="1">
                <a:solidFill>
                  <a:schemeClr val="bg1"/>
                </a:solidFill>
              </a:rPr>
              <a:t>wifi</a:t>
            </a:r>
            <a:r>
              <a:rPr lang="en-AU" sz="2000" dirty="0">
                <a:solidFill>
                  <a:schemeClr val="bg1"/>
                </a:solidFill>
              </a:rPr>
              <a:t> can access data, communicate and contribute</a:t>
            </a:r>
          </a:p>
        </p:txBody>
      </p:sp>
      <p:sp>
        <p:nvSpPr>
          <p:cNvPr id="3" name="Arrow: Right 2">
            <a:extLst>
              <a:ext uri="{FF2B5EF4-FFF2-40B4-BE49-F238E27FC236}">
                <a16:creationId xmlns:a16="http://schemas.microsoft.com/office/drawing/2014/main" id="{F923C41F-8DED-457A-9B92-3E83F47ABE09}"/>
              </a:ext>
            </a:extLst>
          </p:cNvPr>
          <p:cNvSpPr/>
          <p:nvPr/>
        </p:nvSpPr>
        <p:spPr>
          <a:xfrm>
            <a:off x="5200650" y="914400"/>
            <a:ext cx="6374090" cy="1475013"/>
          </a:xfrm>
          <a:prstGeom prst="rightArrow">
            <a:avLst>
              <a:gd name="adj1" fmla="val 41605"/>
              <a:gd name="adj2" fmla="val 88422"/>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7" name="Audio 6">
            <a:hlinkClick r:id="" action="ppaction://media"/>
            <a:extLst>
              <a:ext uri="{FF2B5EF4-FFF2-40B4-BE49-F238E27FC236}">
                <a16:creationId xmlns:a16="http://schemas.microsoft.com/office/drawing/2014/main" id="{98122C74-40AB-4DF1-9E21-1C6FFBE580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8" y="6370638"/>
            <a:ext cx="271462" cy="271462"/>
          </a:xfrm>
          <a:prstGeom prst="rect">
            <a:avLst/>
          </a:prstGeom>
        </p:spPr>
      </p:pic>
    </p:spTree>
    <p:extLst>
      <p:ext uri="{BB962C8B-B14F-4D97-AF65-F5344CB8AC3E}">
        <p14:creationId xmlns:p14="http://schemas.microsoft.com/office/powerpoint/2010/main" val="3904230260"/>
      </p:ext>
    </p:extLst>
  </p:cSld>
  <p:clrMapOvr>
    <a:masterClrMapping/>
  </p:clrMapOvr>
  <mc:AlternateContent xmlns:mc="http://schemas.openxmlformats.org/markup-compatibility/2006" xmlns:p14="http://schemas.microsoft.com/office/powerpoint/2010/main">
    <mc:Choice Requires="p14">
      <p:transition spd="slow" p14:dur="1600" advTm="53021">
        <p14:conveyor dir="l"/>
      </p:transition>
    </mc:Choice>
    <mc:Fallback xmlns="">
      <p:transition spd="slow" advTm="530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C9BF1E-2EF0-470D-9AFF-0616BF437380}"/>
              </a:ext>
            </a:extLst>
          </p:cNvPr>
          <p:cNvSpPr>
            <a:spLocks noGrp="1"/>
          </p:cNvSpPr>
          <p:nvPr>
            <p:ph type="ctrTitle"/>
          </p:nvPr>
        </p:nvSpPr>
        <p:spPr/>
        <p:txBody>
          <a:bodyPr/>
          <a:lstStyle/>
          <a:p>
            <a:r>
              <a:rPr lang="en-AU" dirty="0"/>
              <a:t>Stream Engine	</a:t>
            </a:r>
          </a:p>
        </p:txBody>
      </p:sp>
      <p:sp>
        <p:nvSpPr>
          <p:cNvPr id="5" name="Subtitle 4">
            <a:extLst>
              <a:ext uri="{FF2B5EF4-FFF2-40B4-BE49-F238E27FC236}">
                <a16:creationId xmlns:a16="http://schemas.microsoft.com/office/drawing/2014/main" id="{2E6675E9-74CC-403D-B970-038A28ACE328}"/>
              </a:ext>
            </a:extLst>
          </p:cNvPr>
          <p:cNvSpPr>
            <a:spLocks noGrp="1"/>
          </p:cNvSpPr>
          <p:nvPr>
            <p:ph type="subTitle" idx="1"/>
          </p:nvPr>
        </p:nvSpPr>
        <p:spPr/>
        <p:txBody>
          <a:bodyPr/>
          <a:lstStyle/>
          <a:p>
            <a:r>
              <a:rPr lang="en-AU" dirty="0"/>
              <a:t>Terry the stream train</a:t>
            </a:r>
          </a:p>
        </p:txBody>
      </p:sp>
      <p:sp>
        <p:nvSpPr>
          <p:cNvPr id="2" name="TextBox 1">
            <a:extLst>
              <a:ext uri="{FF2B5EF4-FFF2-40B4-BE49-F238E27FC236}">
                <a16:creationId xmlns:a16="http://schemas.microsoft.com/office/drawing/2014/main" id="{4D480C02-CAB8-4FDB-9A5F-90D30D45FF04}"/>
              </a:ext>
            </a:extLst>
          </p:cNvPr>
          <p:cNvSpPr txBox="1"/>
          <p:nvPr/>
        </p:nvSpPr>
        <p:spPr>
          <a:xfrm>
            <a:off x="763324" y="3315694"/>
            <a:ext cx="10811415" cy="1323439"/>
          </a:xfrm>
          <a:prstGeom prst="rect">
            <a:avLst/>
          </a:prstGeom>
          <a:noFill/>
        </p:spPr>
        <p:txBody>
          <a:bodyPr wrap="square" rtlCol="0">
            <a:spAutoFit/>
          </a:bodyPr>
          <a:lstStyle/>
          <a:p>
            <a:pPr marL="285750" indent="-285750">
              <a:buFont typeface="Arial" panose="020B0604020202020204" pitchFamily="34" charset="0"/>
              <a:buChar char="•"/>
            </a:pPr>
            <a:r>
              <a:rPr lang="en-AU" sz="2000" dirty="0">
                <a:solidFill>
                  <a:schemeClr val="bg1"/>
                </a:solidFill>
              </a:rPr>
              <a:t>Collect in real-time a view of the data required for presentation in a client</a:t>
            </a:r>
          </a:p>
          <a:p>
            <a:pPr marL="285750" indent="-285750">
              <a:buFont typeface="Arial" panose="020B0604020202020204" pitchFamily="34" charset="0"/>
              <a:buChar char="•"/>
            </a:pPr>
            <a:r>
              <a:rPr lang="en-AU" sz="2000" dirty="0">
                <a:solidFill>
                  <a:schemeClr val="bg1"/>
                </a:solidFill>
              </a:rPr>
              <a:t>Convert Ark data into resilient network streams of data useful for visualisation</a:t>
            </a:r>
          </a:p>
          <a:p>
            <a:pPr marL="285750" indent="-285750">
              <a:buFont typeface="Arial" panose="020B0604020202020204" pitchFamily="34" charset="0"/>
              <a:buChar char="•"/>
            </a:pPr>
            <a:r>
              <a:rPr lang="en-AU" sz="2000" dirty="0">
                <a:solidFill>
                  <a:schemeClr val="bg1"/>
                </a:solidFill>
              </a:rPr>
              <a:t>Requesting just enough data for a single device view allows for huge data in Ark, successful transmission of useful data during network constrained situations</a:t>
            </a:r>
          </a:p>
        </p:txBody>
      </p:sp>
      <p:sp>
        <p:nvSpPr>
          <p:cNvPr id="3" name="Arrow: Right 2">
            <a:extLst>
              <a:ext uri="{FF2B5EF4-FFF2-40B4-BE49-F238E27FC236}">
                <a16:creationId xmlns:a16="http://schemas.microsoft.com/office/drawing/2014/main" id="{BC984D0F-9A77-4857-84B1-1A1EC72E76EA}"/>
              </a:ext>
            </a:extLst>
          </p:cNvPr>
          <p:cNvSpPr/>
          <p:nvPr/>
        </p:nvSpPr>
        <p:spPr>
          <a:xfrm>
            <a:off x="5200650" y="914400"/>
            <a:ext cx="6374090" cy="1475013"/>
          </a:xfrm>
          <a:prstGeom prst="rightArrow">
            <a:avLst>
              <a:gd name="adj1" fmla="val 41605"/>
              <a:gd name="adj2" fmla="val 88422"/>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7" name="Audio 6">
            <a:hlinkClick r:id="" action="ppaction://media"/>
            <a:extLst>
              <a:ext uri="{FF2B5EF4-FFF2-40B4-BE49-F238E27FC236}">
                <a16:creationId xmlns:a16="http://schemas.microsoft.com/office/drawing/2014/main" id="{97022932-4BE0-444C-AF4A-743FA3F084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8" y="6370638"/>
            <a:ext cx="271462" cy="271462"/>
          </a:xfrm>
          <a:prstGeom prst="rect">
            <a:avLst/>
          </a:prstGeom>
        </p:spPr>
      </p:pic>
    </p:spTree>
    <p:extLst>
      <p:ext uri="{BB962C8B-B14F-4D97-AF65-F5344CB8AC3E}">
        <p14:creationId xmlns:p14="http://schemas.microsoft.com/office/powerpoint/2010/main" val="1988090971"/>
      </p:ext>
    </p:extLst>
  </p:cSld>
  <p:clrMapOvr>
    <a:masterClrMapping/>
  </p:clrMapOvr>
  <mc:AlternateContent xmlns:mc="http://schemas.openxmlformats.org/markup-compatibility/2006" xmlns:p14="http://schemas.microsoft.com/office/powerpoint/2010/main">
    <mc:Choice Requires="p14">
      <p:transition spd="slow" p14:dur="1600" advTm="43709">
        <p14:conveyor dir="l"/>
      </p:transition>
    </mc:Choice>
    <mc:Fallback xmlns="">
      <p:transition spd="slow" advTm="437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C9BF1E-2EF0-470D-9AFF-0616BF437380}"/>
              </a:ext>
            </a:extLst>
          </p:cNvPr>
          <p:cNvSpPr>
            <a:spLocks noGrp="1"/>
          </p:cNvSpPr>
          <p:nvPr>
            <p:ph type="ctrTitle"/>
          </p:nvPr>
        </p:nvSpPr>
        <p:spPr/>
        <p:txBody>
          <a:bodyPr/>
          <a:lstStyle/>
          <a:p>
            <a:r>
              <a:rPr lang="en-AU" dirty="0"/>
              <a:t>Client software		</a:t>
            </a:r>
          </a:p>
        </p:txBody>
      </p:sp>
      <p:sp>
        <p:nvSpPr>
          <p:cNvPr id="5" name="Subtitle 4">
            <a:extLst>
              <a:ext uri="{FF2B5EF4-FFF2-40B4-BE49-F238E27FC236}">
                <a16:creationId xmlns:a16="http://schemas.microsoft.com/office/drawing/2014/main" id="{2E6675E9-74CC-403D-B970-038A28ACE328}"/>
              </a:ext>
            </a:extLst>
          </p:cNvPr>
          <p:cNvSpPr>
            <a:spLocks noGrp="1"/>
          </p:cNvSpPr>
          <p:nvPr>
            <p:ph type="subTitle" idx="1"/>
          </p:nvPr>
        </p:nvSpPr>
        <p:spPr/>
        <p:txBody>
          <a:bodyPr/>
          <a:lstStyle/>
          <a:p>
            <a:r>
              <a:rPr lang="en-AU" dirty="0"/>
              <a:t>App for that</a:t>
            </a:r>
          </a:p>
        </p:txBody>
      </p:sp>
      <p:sp>
        <p:nvSpPr>
          <p:cNvPr id="2" name="TextBox 1">
            <a:extLst>
              <a:ext uri="{FF2B5EF4-FFF2-40B4-BE49-F238E27FC236}">
                <a16:creationId xmlns:a16="http://schemas.microsoft.com/office/drawing/2014/main" id="{4D480C02-CAB8-4FDB-9A5F-90D30D45FF04}"/>
              </a:ext>
            </a:extLst>
          </p:cNvPr>
          <p:cNvSpPr txBox="1"/>
          <p:nvPr/>
        </p:nvSpPr>
        <p:spPr>
          <a:xfrm>
            <a:off x="763324" y="3315694"/>
            <a:ext cx="10719063" cy="1200329"/>
          </a:xfrm>
          <a:prstGeom prst="rect">
            <a:avLst/>
          </a:prstGeom>
          <a:noFill/>
        </p:spPr>
        <p:txBody>
          <a:bodyPr wrap="square" rtlCol="0">
            <a:spAutoFit/>
          </a:bodyPr>
          <a:lstStyle/>
          <a:p>
            <a:pPr marL="285750" indent="-285750">
              <a:buFont typeface="Arial" panose="020B0604020202020204" pitchFamily="34" charset="0"/>
              <a:buChar char="•"/>
            </a:pPr>
            <a:r>
              <a:rPr lang="en-AU" dirty="0">
                <a:solidFill>
                  <a:schemeClr val="bg1"/>
                </a:solidFill>
              </a:rPr>
              <a:t>Clients can be developed with offline capability that take advantage of specialised hardware, but </a:t>
            </a:r>
            <a:r>
              <a:rPr lang="en-AU" b="1" dirty="0">
                <a:solidFill>
                  <a:schemeClr val="bg1"/>
                </a:solidFill>
              </a:rPr>
              <a:t>only if required</a:t>
            </a:r>
          </a:p>
          <a:p>
            <a:pPr marL="285750" indent="-285750">
              <a:buFont typeface="Arial" panose="020B0604020202020204" pitchFamily="34" charset="0"/>
              <a:buChar char="•"/>
            </a:pPr>
            <a:r>
              <a:rPr lang="en-AU" dirty="0">
                <a:solidFill>
                  <a:schemeClr val="bg1"/>
                </a:solidFill>
              </a:rPr>
              <a:t>Primary focus is on web app development, every user and every device can access and interact with the platform</a:t>
            </a:r>
          </a:p>
        </p:txBody>
      </p:sp>
      <p:sp>
        <p:nvSpPr>
          <p:cNvPr id="3" name="Arrow: Right 2">
            <a:extLst>
              <a:ext uri="{FF2B5EF4-FFF2-40B4-BE49-F238E27FC236}">
                <a16:creationId xmlns:a16="http://schemas.microsoft.com/office/drawing/2014/main" id="{295C49B7-E069-46AF-A1E4-B99C81085335}"/>
              </a:ext>
            </a:extLst>
          </p:cNvPr>
          <p:cNvSpPr/>
          <p:nvPr/>
        </p:nvSpPr>
        <p:spPr>
          <a:xfrm>
            <a:off x="5200650" y="914400"/>
            <a:ext cx="6374090" cy="1475013"/>
          </a:xfrm>
          <a:prstGeom prst="rightArrow">
            <a:avLst>
              <a:gd name="adj1" fmla="val 41605"/>
              <a:gd name="adj2" fmla="val 88422"/>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7" name="Audio 6">
            <a:hlinkClick r:id="" action="ppaction://media"/>
            <a:extLst>
              <a:ext uri="{FF2B5EF4-FFF2-40B4-BE49-F238E27FC236}">
                <a16:creationId xmlns:a16="http://schemas.microsoft.com/office/drawing/2014/main" id="{CAE4834E-DBC5-4604-98F8-5EE627D140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8" y="6370638"/>
            <a:ext cx="271462" cy="271462"/>
          </a:xfrm>
          <a:prstGeom prst="rect">
            <a:avLst/>
          </a:prstGeom>
        </p:spPr>
      </p:pic>
    </p:spTree>
    <p:extLst>
      <p:ext uri="{BB962C8B-B14F-4D97-AF65-F5344CB8AC3E}">
        <p14:creationId xmlns:p14="http://schemas.microsoft.com/office/powerpoint/2010/main" val="2675089479"/>
      </p:ext>
    </p:extLst>
  </p:cSld>
  <p:clrMapOvr>
    <a:masterClrMapping/>
  </p:clrMapOvr>
  <mc:AlternateContent xmlns:mc="http://schemas.openxmlformats.org/markup-compatibility/2006" xmlns:p14="http://schemas.microsoft.com/office/powerpoint/2010/main">
    <mc:Choice Requires="p14">
      <p:transition spd="slow" p14:dur="1600" advTm="51140">
        <p14:conveyor dir="l"/>
      </p:transition>
    </mc:Choice>
    <mc:Fallback xmlns="">
      <p:transition spd="slow" advTm="511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xagon 2">
            <a:extLst>
              <a:ext uri="{FF2B5EF4-FFF2-40B4-BE49-F238E27FC236}">
                <a16:creationId xmlns:a16="http://schemas.microsoft.com/office/drawing/2014/main" id="{C61D7C3F-98FB-4012-A3A9-44409728638C}"/>
              </a:ext>
            </a:extLst>
          </p:cNvPr>
          <p:cNvSpPr/>
          <p:nvPr/>
        </p:nvSpPr>
        <p:spPr>
          <a:xfrm>
            <a:off x="414240" y="1035076"/>
            <a:ext cx="3558341" cy="318227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err="1"/>
              <a:t>Babelfish</a:t>
            </a:r>
            <a:endParaRPr lang="en-AU" sz="3200" dirty="0"/>
          </a:p>
        </p:txBody>
      </p:sp>
      <p:sp>
        <p:nvSpPr>
          <p:cNvPr id="7" name="Hexagon 6">
            <a:extLst>
              <a:ext uri="{FF2B5EF4-FFF2-40B4-BE49-F238E27FC236}">
                <a16:creationId xmlns:a16="http://schemas.microsoft.com/office/drawing/2014/main" id="{9A0E59E7-9D97-4702-B95F-5B4473E7BBE9}"/>
              </a:ext>
            </a:extLst>
          </p:cNvPr>
          <p:cNvSpPr/>
          <p:nvPr/>
        </p:nvSpPr>
        <p:spPr>
          <a:xfrm>
            <a:off x="1797547" y="3187553"/>
            <a:ext cx="3558341" cy="3182277"/>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3200" dirty="0"/>
              <a:t>The Ark</a:t>
            </a:r>
          </a:p>
        </p:txBody>
      </p:sp>
      <p:sp>
        <p:nvSpPr>
          <p:cNvPr id="9" name="Hexagon 8">
            <a:extLst>
              <a:ext uri="{FF2B5EF4-FFF2-40B4-BE49-F238E27FC236}">
                <a16:creationId xmlns:a16="http://schemas.microsoft.com/office/drawing/2014/main" id="{3B0EE654-6D6B-4086-94BD-0E0AD905625E}"/>
              </a:ext>
            </a:extLst>
          </p:cNvPr>
          <p:cNvSpPr/>
          <p:nvPr/>
        </p:nvSpPr>
        <p:spPr>
          <a:xfrm>
            <a:off x="4028162" y="1778023"/>
            <a:ext cx="3558341" cy="3182277"/>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sz="3200" dirty="0"/>
              <a:t>Boon Box</a:t>
            </a:r>
          </a:p>
        </p:txBody>
      </p:sp>
      <p:sp>
        <p:nvSpPr>
          <p:cNvPr id="11" name="Hexagon 10">
            <a:extLst>
              <a:ext uri="{FF2B5EF4-FFF2-40B4-BE49-F238E27FC236}">
                <a16:creationId xmlns:a16="http://schemas.microsoft.com/office/drawing/2014/main" id="{DB2CE354-639E-410F-9CB9-21148D232B21}"/>
              </a:ext>
            </a:extLst>
          </p:cNvPr>
          <p:cNvSpPr/>
          <p:nvPr/>
        </p:nvSpPr>
        <p:spPr>
          <a:xfrm>
            <a:off x="6123791" y="3468541"/>
            <a:ext cx="3558341" cy="3182277"/>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3200" dirty="0"/>
              <a:t>Terry the Stream Train</a:t>
            </a:r>
          </a:p>
        </p:txBody>
      </p:sp>
      <p:sp>
        <p:nvSpPr>
          <p:cNvPr id="13" name="Hexagon 12">
            <a:extLst>
              <a:ext uri="{FF2B5EF4-FFF2-40B4-BE49-F238E27FC236}">
                <a16:creationId xmlns:a16="http://schemas.microsoft.com/office/drawing/2014/main" id="{1F002A40-1E9D-49DA-83D3-BA457631F445}"/>
              </a:ext>
            </a:extLst>
          </p:cNvPr>
          <p:cNvSpPr/>
          <p:nvPr/>
        </p:nvSpPr>
        <p:spPr>
          <a:xfrm>
            <a:off x="8109881" y="1201761"/>
            <a:ext cx="3558341" cy="3182277"/>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AU" sz="3200" dirty="0"/>
              <a:t>App For That</a:t>
            </a:r>
          </a:p>
          <a:p>
            <a:pPr algn="ctr"/>
            <a:r>
              <a:rPr lang="en-AU" sz="1600" dirty="0"/>
              <a:t>(Just use a web browser)</a:t>
            </a:r>
          </a:p>
        </p:txBody>
      </p:sp>
      <p:pic>
        <p:nvPicPr>
          <p:cNvPr id="14" name="Audio 13">
            <a:hlinkClick r:id="" action="ppaction://media"/>
            <a:extLst>
              <a:ext uri="{FF2B5EF4-FFF2-40B4-BE49-F238E27FC236}">
                <a16:creationId xmlns:a16="http://schemas.microsoft.com/office/drawing/2014/main" id="{47B7E0DE-3B35-480E-AD9C-1C132F1C74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8" y="6370638"/>
            <a:ext cx="271462" cy="271462"/>
          </a:xfrm>
          <a:prstGeom prst="rect">
            <a:avLst/>
          </a:prstGeom>
        </p:spPr>
      </p:pic>
    </p:spTree>
    <p:extLst>
      <p:ext uri="{BB962C8B-B14F-4D97-AF65-F5344CB8AC3E}">
        <p14:creationId xmlns:p14="http://schemas.microsoft.com/office/powerpoint/2010/main" val="421289730"/>
      </p:ext>
    </p:extLst>
  </p:cSld>
  <p:clrMapOvr>
    <a:masterClrMapping/>
  </p:clrMapOvr>
  <mc:AlternateContent xmlns:mc="http://schemas.openxmlformats.org/markup-compatibility/2006" xmlns:p14="http://schemas.microsoft.com/office/powerpoint/2010/main">
    <mc:Choice Requires="p14">
      <p:transition spd="slow" p14:dur="1600" advTm="108075">
        <p14:conveyor dir="l"/>
      </p:transition>
    </mc:Choice>
    <mc:Fallback xmlns="">
      <p:transition spd="slow" advTm="108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69356B09CEBC4184E4B2AFBA3211F1" ma:contentTypeVersion="28" ma:contentTypeDescription="Create a new document." ma:contentTypeScope="" ma:versionID="ae5d66183e39ae3b0a339c56eea34dfe">
  <xsd:schema xmlns:xsd="http://www.w3.org/2001/XMLSchema" xmlns:xs="http://www.w3.org/2001/XMLSchema" xmlns:p="http://schemas.microsoft.com/office/2006/metadata/properties" xmlns:ns3="437231ff-bad3-4815-901a-a84efb0b49f0" xmlns:ns4="8ce34dd2-0630-4de3-a27a-bf47dc4b1fca" targetNamespace="http://schemas.microsoft.com/office/2006/metadata/properties" ma:root="true" ma:fieldsID="50d10ad24bdbfea3ad0301e31e7e0d3e" ns3:_="" ns4:_="">
    <xsd:import namespace="437231ff-bad3-4815-901a-a84efb0b49f0"/>
    <xsd:import namespace="8ce34dd2-0630-4de3-a27a-bf47dc4b1fc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NotebookType" minOccurs="0"/>
                <xsd:element ref="ns4:FolderType" minOccurs="0"/>
                <xsd:element ref="ns4:CultureName" minOccurs="0"/>
                <xsd:element ref="ns4:AppVersion" minOccurs="0"/>
                <xsd:element ref="ns4:TeamsChannelId" minOccurs="0"/>
                <xsd:element ref="ns4:Owner" minOccurs="0"/>
                <xsd:element ref="ns4:Math_Settings" minOccurs="0"/>
                <xsd:element ref="ns4:DefaultSectionNames" minOccurs="0"/>
                <xsd:element ref="ns4:Templates" minOccurs="0"/>
                <xsd:element ref="ns4:Teachers" minOccurs="0"/>
                <xsd:element ref="ns4:Students" minOccurs="0"/>
                <xsd:element ref="ns4:Student_Groups" minOccurs="0"/>
                <xsd:element ref="ns4:Distribution_Groups" minOccurs="0"/>
                <xsd:element ref="ns4:LMS_Mappings" minOccurs="0"/>
                <xsd:element ref="ns4:Invited_Teachers" minOccurs="0"/>
                <xsd:element ref="ns4:Invited_Students" minOccurs="0"/>
                <xsd:element ref="ns4:Self_Registration_Enabled" minOccurs="0"/>
                <xsd:element ref="ns4:Has_Teacher_Only_SectionGroup" minOccurs="0"/>
                <xsd:element ref="ns4:Is_Collaboration_Space_Locked" minOccurs="0"/>
                <xsd:element ref="ns4:IsNotebookLocked"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7231ff-bad3-4815-901a-a84efb0b49f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e34dd2-0630-4de3-a27a-bf47dc4b1fc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NotebookType" ma:index="13" nillable="true" ma:displayName="Notebook Type" ma:internalName="NotebookType">
      <xsd:simpleType>
        <xsd:restriction base="dms:Text"/>
      </xsd:simpleType>
    </xsd:element>
    <xsd:element name="FolderType" ma:index="14" nillable="true" ma:displayName="Folder Type" ma:internalName="FolderType">
      <xsd:simpleType>
        <xsd:restriction base="dms:Text"/>
      </xsd:simpleType>
    </xsd:element>
    <xsd:element name="CultureName" ma:index="15" nillable="true" ma:displayName="Culture Name" ma:internalName="CultureName">
      <xsd:simpleType>
        <xsd:restriction base="dms:Text"/>
      </xsd:simpleType>
    </xsd:element>
    <xsd:element name="AppVersion" ma:index="16" nillable="true" ma:displayName="App Version" ma:internalName="AppVersion">
      <xsd:simpleType>
        <xsd:restriction base="dms:Text"/>
      </xsd:simpleType>
    </xsd:element>
    <xsd:element name="TeamsChannelId" ma:index="17" nillable="true" ma:displayName="Teams Channel Id" ma:internalName="TeamsChannelId">
      <xsd:simpleType>
        <xsd:restriction base="dms:Text"/>
      </xsd:simpleType>
    </xsd:element>
    <xsd:element name="Owner" ma:index="18"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9" nillable="true" ma:displayName="Math Settings" ma:internalName="Math_Settings">
      <xsd:simpleType>
        <xsd:restriction base="dms:Text"/>
      </xsd:simpleType>
    </xsd:element>
    <xsd:element name="DefaultSectionNames" ma:index="20" nillable="true" ma:displayName="Default Section Names" ma:internalName="DefaultSectionNames">
      <xsd:simpleType>
        <xsd:restriction base="dms:Note">
          <xsd:maxLength value="255"/>
        </xsd:restriction>
      </xsd:simpleType>
    </xsd:element>
    <xsd:element name="Templates" ma:index="21" nillable="true" ma:displayName="Templates" ma:internalName="Templates">
      <xsd:simpleType>
        <xsd:restriction base="dms:Note">
          <xsd:maxLength value="255"/>
        </xsd:restriction>
      </xsd:simpleType>
    </xsd:element>
    <xsd:element name="Teachers" ma:index="22"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3"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4"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5" nillable="true" ma:displayName="Distribution Groups" ma:internalName="Distribution_Groups">
      <xsd:simpleType>
        <xsd:restriction base="dms:Note">
          <xsd:maxLength value="255"/>
        </xsd:restriction>
      </xsd:simpleType>
    </xsd:element>
    <xsd:element name="LMS_Mappings" ma:index="26" nillable="true" ma:displayName="LMS Mappings" ma:internalName="LMS_Mappings">
      <xsd:simpleType>
        <xsd:restriction base="dms:Note">
          <xsd:maxLength value="255"/>
        </xsd:restriction>
      </xsd:simpleType>
    </xsd:element>
    <xsd:element name="Invited_Teachers" ma:index="27" nillable="true" ma:displayName="Invited Teachers" ma:internalName="Invited_Teachers">
      <xsd:simpleType>
        <xsd:restriction base="dms:Note">
          <xsd:maxLength value="255"/>
        </xsd:restriction>
      </xsd:simpleType>
    </xsd:element>
    <xsd:element name="Invited_Students" ma:index="28" nillable="true" ma:displayName="Invited Students" ma:internalName="Invited_Students">
      <xsd:simpleType>
        <xsd:restriction base="dms:Note">
          <xsd:maxLength value="255"/>
        </xsd:restriction>
      </xsd:simpleType>
    </xsd:element>
    <xsd:element name="Self_Registration_Enabled" ma:index="29" nillable="true" ma:displayName="Self Registration Enabled" ma:internalName="Self_Registration_Enabled">
      <xsd:simpleType>
        <xsd:restriction base="dms:Boolean"/>
      </xsd:simpleType>
    </xsd:element>
    <xsd:element name="Has_Teacher_Only_SectionGroup" ma:index="30" nillable="true" ma:displayName="Has Teacher Only SectionGroup" ma:internalName="Has_Teacher_Only_SectionGroup">
      <xsd:simpleType>
        <xsd:restriction base="dms:Boolean"/>
      </xsd:simpleType>
    </xsd:element>
    <xsd:element name="Is_Collaboration_Space_Locked" ma:index="31" nillable="true" ma:displayName="Is Collaboration Space Locked" ma:internalName="Is_Collaboration_Space_Locked">
      <xsd:simpleType>
        <xsd:restriction base="dms:Boolean"/>
      </xsd:simpleType>
    </xsd:element>
    <xsd:element name="IsNotebookLocked" ma:index="32"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GenerationTime" ma:index="34" nillable="true" ma:displayName="MediaServiceGenerationTime" ma:hidden="true" ma:internalName="MediaServiceGenerationTime" ma:readOnly="true">
      <xsd:simpleType>
        <xsd:restriction base="dms:Text"/>
      </xsd:simpleType>
    </xsd:element>
    <xsd:element name="MediaServiceEventHashCode" ma:index="3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udent_Groups xmlns="8ce34dd2-0630-4de3-a27a-bf47dc4b1fca">
      <UserInfo>
        <DisplayName/>
        <AccountId xsi:nil="true"/>
        <AccountType/>
      </UserInfo>
    </Student_Groups>
    <Distribution_Groups xmlns="8ce34dd2-0630-4de3-a27a-bf47dc4b1fca" xsi:nil="true"/>
    <Self_Registration_Enabled xmlns="8ce34dd2-0630-4de3-a27a-bf47dc4b1fca" xsi:nil="true"/>
    <LMS_Mappings xmlns="8ce34dd2-0630-4de3-a27a-bf47dc4b1fca" xsi:nil="true"/>
    <CultureName xmlns="8ce34dd2-0630-4de3-a27a-bf47dc4b1fca" xsi:nil="true"/>
    <Has_Teacher_Only_SectionGroup xmlns="8ce34dd2-0630-4de3-a27a-bf47dc4b1fca" xsi:nil="true"/>
    <Invited_Teachers xmlns="8ce34dd2-0630-4de3-a27a-bf47dc4b1fca" xsi:nil="true"/>
    <Invited_Students xmlns="8ce34dd2-0630-4de3-a27a-bf47dc4b1fca" xsi:nil="true"/>
    <FolderType xmlns="8ce34dd2-0630-4de3-a27a-bf47dc4b1fca" xsi:nil="true"/>
    <Teachers xmlns="8ce34dd2-0630-4de3-a27a-bf47dc4b1fca">
      <UserInfo>
        <DisplayName/>
        <AccountId xsi:nil="true"/>
        <AccountType/>
      </UserInfo>
    </Teachers>
    <Templates xmlns="8ce34dd2-0630-4de3-a27a-bf47dc4b1fca" xsi:nil="true"/>
    <Is_Collaboration_Space_Locked xmlns="8ce34dd2-0630-4de3-a27a-bf47dc4b1fca" xsi:nil="true"/>
    <TeamsChannelId xmlns="8ce34dd2-0630-4de3-a27a-bf47dc4b1fca" xsi:nil="true"/>
    <Owner xmlns="8ce34dd2-0630-4de3-a27a-bf47dc4b1fca">
      <UserInfo>
        <DisplayName/>
        <AccountId xsi:nil="true"/>
        <AccountType/>
      </UserInfo>
    </Owner>
    <Math_Settings xmlns="8ce34dd2-0630-4de3-a27a-bf47dc4b1fca" xsi:nil="true"/>
    <DefaultSectionNames xmlns="8ce34dd2-0630-4de3-a27a-bf47dc4b1fca" xsi:nil="true"/>
    <IsNotebookLocked xmlns="8ce34dd2-0630-4de3-a27a-bf47dc4b1fca" xsi:nil="true"/>
    <NotebookType xmlns="8ce34dd2-0630-4de3-a27a-bf47dc4b1fca" xsi:nil="true"/>
    <Students xmlns="8ce34dd2-0630-4de3-a27a-bf47dc4b1fca">
      <UserInfo>
        <DisplayName/>
        <AccountId xsi:nil="true"/>
        <AccountType/>
      </UserInfo>
    </Students>
    <AppVersion xmlns="8ce34dd2-0630-4de3-a27a-bf47dc4b1fca" xsi:nil="true"/>
  </documentManagement>
</p:properties>
</file>

<file path=customXml/itemProps1.xml><?xml version="1.0" encoding="utf-8"?>
<ds:datastoreItem xmlns:ds="http://schemas.openxmlformats.org/officeDocument/2006/customXml" ds:itemID="{0B71DE03-1556-4845-9936-4A2BDA6BA1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7231ff-bad3-4815-901a-a84efb0b49f0"/>
    <ds:schemaRef ds:uri="8ce34dd2-0630-4de3-a27a-bf47dc4b1f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55B48092-4A2C-4E16-B971-9ACADFFF69E4}">
  <ds:schemaRefs>
    <ds:schemaRef ds:uri="http://purl.org/dc/terms/"/>
    <ds:schemaRef ds:uri="http://schemas.openxmlformats.org/package/2006/metadata/core-properties"/>
    <ds:schemaRef ds:uri="http://purl.org/dc/elements/1.1/"/>
    <ds:schemaRef ds:uri="http://schemas.microsoft.com/office/2006/documentManagement/types"/>
    <ds:schemaRef ds:uri="http://purl.org/dc/dcmitype/"/>
    <ds:schemaRef ds:uri="http://www.w3.org/XML/1998/namespace"/>
    <ds:schemaRef ds:uri="8ce34dd2-0630-4de3-a27a-bf47dc4b1fca"/>
    <ds:schemaRef ds:uri="http://schemas.microsoft.com/office/infopath/2007/PartnerControls"/>
    <ds:schemaRef ds:uri="437231ff-bad3-4815-901a-a84efb0b49f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{3ED19FA2-C4D0-45D3-A2A5-5C20538466AF}tf33568355</Template>
  <TotalTime>504</TotalTime>
  <Words>1320</Words>
  <Application>Microsoft Office PowerPoint</Application>
  <PresentationFormat>Widescreen</PresentationFormat>
  <Paragraphs>63</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Gill Sans MT</vt:lpstr>
      <vt:lpstr>Wingdings 2</vt:lpstr>
      <vt:lpstr>Dividend</vt:lpstr>
      <vt:lpstr>hypervoxel</vt:lpstr>
      <vt:lpstr>Tech Requirements</vt:lpstr>
      <vt:lpstr>Data Plumbing </vt:lpstr>
      <vt:lpstr>Ingestion Engine</vt:lpstr>
      <vt:lpstr>Data lake</vt:lpstr>
      <vt:lpstr>The CACHE</vt:lpstr>
      <vt:lpstr>Stream Engine </vt:lpstr>
      <vt:lpstr>Client software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hypervoxel</dc:title>
  <dc:creator>Adrian Martin</dc:creator>
  <cp:lastModifiedBy>Adrian Martin</cp:lastModifiedBy>
  <cp:revision>5</cp:revision>
  <dcterms:created xsi:type="dcterms:W3CDTF">2020-08-15T08:48:22Z</dcterms:created>
  <dcterms:modified xsi:type="dcterms:W3CDTF">2020-08-16T04:23:39Z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0x0101000F69356B09CEBC4184E4B2AFBA3211F1</vt:lpwstr>
  </property>
</Properties>
</file>